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</p:sldIdLst>
  <p:sldSz cx="8953500" cy="7505700"/>
  <p:notesSz cx="6858000" cy="9144000"/>
  <p:embeddedFontLst>
    <p:embeddedFont>
      <p:font typeface="Anonymous Pro Bold" panose="020B0604020202020204" charset="0"/>
      <p:regular r:id="rId15"/>
    </p:embeddedFont>
    <p:embeddedFont>
      <p:font typeface="Barlow Condensed Bold" panose="020B0604020202020204" charset="-93"/>
      <p:regular r:id="rId16"/>
    </p:embeddedFont>
    <p:embeddedFont>
      <p:font typeface="Barlow Condensed Bold Italics" panose="020B0604020202020204" charset="-93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inzel" panose="020B0604020202020204" charset="0"/>
      <p:regular r:id="rId22"/>
    </p:embeddedFont>
    <p:embeddedFont>
      <p:font typeface="Exo Bold Italics" panose="020B0604020202020204" charset="0"/>
      <p:regular r:id="rId23"/>
    </p:embeddedFont>
    <p:embeddedFont>
      <p:font typeface="Glacial Indifference Bold" panose="020B0604020202020204" charset="0"/>
      <p:regular r:id="rId24"/>
    </p:embeddedFont>
    <p:embeddedFont>
      <p:font typeface="Montserrat Classic Bold" panose="020B0604020202020204" charset="0"/>
      <p:regular r:id="rId25"/>
    </p:embeddedFont>
    <p:embeddedFont>
      <p:font typeface="Montserrat Light Bold" panose="020B0604020202020204" charset="-93"/>
      <p:regular r:id="rId26"/>
    </p:embeddedFont>
    <p:embeddedFont>
      <p:font typeface="Quintessential" panose="020B0604020202020204" charset="0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10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084" r="8875" b="16896"/>
          <a:stretch>
            <a:fillRect/>
          </a:stretch>
        </p:blipFill>
        <p:spPr>
          <a:xfrm>
            <a:off x="0" y="0"/>
            <a:ext cx="8953500" cy="750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3013" t="2133" b="702"/>
          <a:stretch>
            <a:fillRect/>
          </a:stretch>
        </p:blipFill>
        <p:spPr>
          <a:xfrm>
            <a:off x="-162707" y="-417962"/>
            <a:ext cx="3419410" cy="4864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524052" y="1194611"/>
            <a:ext cx="640206" cy="6204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6755130"/>
            <a:ext cx="1189012" cy="13845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764488" y="-692292"/>
            <a:ext cx="1189012" cy="1384584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2986278" y="3733800"/>
            <a:ext cx="29809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986278" y="3933106"/>
            <a:ext cx="2199170" cy="300228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79185" y="3837856"/>
            <a:ext cx="3244077" cy="79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14"/>
              </a:lnSpc>
            </a:pPr>
            <a:r>
              <a:rPr lang="en-US" sz="4581">
                <a:solidFill>
                  <a:srgbClr val="FFC700"/>
                </a:solidFill>
                <a:latin typeface="Barlow Condensed Bold"/>
              </a:rPr>
              <a:t>STT:Nhóm 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56703" y="2079646"/>
            <a:ext cx="5266559" cy="118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77"/>
              </a:lnSpc>
            </a:pPr>
            <a:r>
              <a:rPr lang="en-US" sz="3412">
                <a:solidFill>
                  <a:srgbClr val="FFFFFF"/>
                </a:solidFill>
                <a:latin typeface="Barlow Condensed Bold"/>
              </a:rPr>
              <a:t>Dự Liệu : Dữ Liệu Giải Bóng Đá Ngoại Hạng Anh  2018-2019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3433" y="683895"/>
            <a:ext cx="7430721" cy="57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66"/>
              </a:lnSpc>
            </a:pPr>
            <a:r>
              <a:rPr lang="en-US" sz="3404">
                <a:solidFill>
                  <a:srgbClr val="FFFFFF"/>
                </a:solidFill>
                <a:latin typeface="Barlow Condensed Bold"/>
              </a:rPr>
              <a:t>Lập Trình Phân Tích Dữu Liệu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69314" y="4679382"/>
            <a:ext cx="2453948" cy="251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C9E265"/>
                </a:solidFill>
                <a:latin typeface="Barlow Condensed Bold Italics"/>
              </a:rPr>
              <a:t>Thành viên Nhóm :</a:t>
            </a:r>
          </a:p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C9E265"/>
                </a:solidFill>
                <a:latin typeface="Barlow Condensed Bold Italics"/>
              </a:rPr>
              <a:t>Trịnh Hà Gia Phú</a:t>
            </a:r>
          </a:p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C9E265"/>
                </a:solidFill>
                <a:latin typeface="Barlow Condensed Bold Italics"/>
              </a:rPr>
              <a:t>Phạm Hoàng Phúc </a:t>
            </a:r>
          </a:p>
          <a:p>
            <a:pPr algn="ctr">
              <a:lnSpc>
                <a:spcPts val="4018"/>
              </a:lnSpc>
            </a:pPr>
            <a:r>
              <a:rPr lang="en-US" sz="2870">
                <a:solidFill>
                  <a:srgbClr val="C9E265"/>
                </a:solidFill>
                <a:latin typeface="Barlow Condensed Bold Italics"/>
              </a:rPr>
              <a:t> Phạm Tấn Lan Anh </a:t>
            </a:r>
          </a:p>
          <a:p>
            <a:pPr algn="ctr">
              <a:lnSpc>
                <a:spcPts val="4018"/>
              </a:lnSpc>
              <a:spcBef>
                <a:spcPct val="0"/>
              </a:spcBef>
            </a:pPr>
            <a:endParaRPr lang="en-US" sz="2870">
              <a:solidFill>
                <a:srgbClr val="C9E265"/>
              </a:solidFill>
              <a:latin typeface="Barlow Condensed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0464" y="1445171"/>
            <a:ext cx="6969726" cy="43434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78742" y="477206"/>
            <a:ext cx="5310742" cy="96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TOP 10 GOAL SCORERS</a:t>
            </a:r>
          </a:p>
          <a:p>
            <a:pPr algn="l">
              <a:lnSpc>
                <a:spcPts val="3779"/>
              </a:lnSpc>
            </a:pPr>
            <a:endParaRPr lang="en-US" sz="3149" spc="154" dirty="0">
              <a:solidFill>
                <a:srgbClr val="000000"/>
              </a:solidFill>
              <a:latin typeface="Anonymous Pro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850" y="2185023"/>
            <a:ext cx="8305800" cy="44275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6185" y="282593"/>
            <a:ext cx="7431965" cy="1915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Biểu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đồ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Histogram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thể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hiện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số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lượng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bàn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thắng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,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bàn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thua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của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mỗi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CLB</a:t>
            </a:r>
          </a:p>
          <a:p>
            <a:pPr algn="l">
              <a:lnSpc>
                <a:spcPts val="3779"/>
              </a:lnSpc>
            </a:pPr>
            <a:endParaRPr lang="en-US" sz="3149" spc="154" dirty="0">
              <a:solidFill>
                <a:srgbClr val="000000"/>
              </a:solidFill>
              <a:latin typeface="Anonymous Pro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3507" y="1427362"/>
            <a:ext cx="7506486" cy="56136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4750" y="552450"/>
            <a:ext cx="8759276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So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sánh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Win-Draw-Lose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giữa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các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đội</a:t>
            </a:r>
            <a:endParaRPr lang="en-US" sz="3149" spc="154" dirty="0">
              <a:solidFill>
                <a:srgbClr val="000000"/>
              </a:solidFill>
              <a:latin typeface="Anonymous Pro Bold"/>
            </a:endParaRPr>
          </a:p>
          <a:p>
            <a:pPr algn="l">
              <a:lnSpc>
                <a:spcPts val="3779"/>
              </a:lnSpc>
            </a:pPr>
            <a:endParaRPr lang="en-US" sz="3149" spc="154" dirty="0">
              <a:solidFill>
                <a:srgbClr val="000000"/>
              </a:solidFill>
              <a:latin typeface="Anonymous Pro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5350" y="816787"/>
            <a:ext cx="7036747" cy="65062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323850"/>
            <a:ext cx="8235359" cy="468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Hiệu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số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bàn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thắng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của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mỗi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trận</a:t>
            </a:r>
            <a:r>
              <a:rPr lang="en-US" sz="3149" spc="154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149" spc="154" dirty="0" err="1">
                <a:solidFill>
                  <a:srgbClr val="000000"/>
                </a:solidFill>
                <a:latin typeface="Anonymous Pro Bold"/>
              </a:rPr>
              <a:t>đấu</a:t>
            </a:r>
            <a:endParaRPr lang="en-US" sz="3149" spc="154" dirty="0">
              <a:solidFill>
                <a:srgbClr val="000000"/>
              </a:solidFill>
              <a:latin typeface="Anonymous Pr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367" y="417566"/>
            <a:ext cx="8334192" cy="4633780"/>
            <a:chOff x="0" y="47625"/>
            <a:chExt cx="11112256" cy="6178373"/>
          </a:xfrm>
        </p:grpSpPr>
        <p:sp>
          <p:nvSpPr>
            <p:cNvPr id="3" name="TextBox 3"/>
            <p:cNvSpPr txBox="1"/>
            <p:nvPr/>
          </p:nvSpPr>
          <p:spPr>
            <a:xfrm>
              <a:off x="0" y="3079186"/>
              <a:ext cx="11112256" cy="3146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49"/>
                </a:lnSpc>
              </a:pP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Phân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tích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dữ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liệu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( Data analysis )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không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còn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là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lĩnh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vực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chỉ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dành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riêng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cho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các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doanh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nghiệp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lớn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mà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đang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được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các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công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ty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mọi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quy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mô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tận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dụng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và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tích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hợp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vào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quy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trình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công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việc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để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hỗ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trợ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quá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trình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ra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quyết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định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ở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mọi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2153" spc="86" dirty="0" err="1">
                  <a:solidFill>
                    <a:srgbClr val="000000"/>
                  </a:solidFill>
                  <a:latin typeface="Exo Bold Italics"/>
                </a:rPr>
                <a:t>nơi</a:t>
              </a:r>
              <a:r>
                <a:rPr lang="en-US" sz="2153" spc="86" dirty="0">
                  <a:solidFill>
                    <a:srgbClr val="000000"/>
                  </a:solidFill>
                  <a:latin typeface="Exo Bold Italics"/>
                </a:rPr>
                <a:t> </a:t>
              </a:r>
            </a:p>
            <a:p>
              <a:pPr algn="just">
                <a:lnSpc>
                  <a:spcPts val="2403"/>
                </a:lnSpc>
              </a:pP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-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Ngay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cả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trên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sân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bóng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.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Trên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thực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tế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phân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tích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dữ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liệu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đang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cách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mạng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hoá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các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đội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bóng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và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cách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họ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  <a:r>
                <a:rPr lang="en-US" sz="1953" spc="78" dirty="0" err="1">
                  <a:solidFill>
                    <a:srgbClr val="000000"/>
                  </a:solidFill>
                  <a:latin typeface="Exo Bold Italics"/>
                </a:rPr>
                <a:t>chơi</a:t>
              </a:r>
              <a:r>
                <a:rPr lang="en-US" sz="1953" spc="78" dirty="0">
                  <a:solidFill>
                    <a:srgbClr val="000000"/>
                  </a:solidFill>
                  <a:latin typeface="Exo Bold Italics"/>
                </a:rPr>
                <a:t> </a:t>
              </a:r>
            </a:p>
            <a:p>
              <a:pPr algn="just">
                <a:lnSpc>
                  <a:spcPts val="3313"/>
                </a:lnSpc>
              </a:pPr>
              <a:endParaRPr lang="en-US" sz="1953" spc="78" dirty="0">
                <a:solidFill>
                  <a:srgbClr val="000000"/>
                </a:solidFill>
                <a:latin typeface="Exo Bold Itali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702167"/>
              <a:ext cx="11097527" cy="291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66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9702910" cy="22285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481"/>
                </a:lnSpc>
              </a:pPr>
              <a:r>
                <a:rPr lang="en-US" sz="5839" dirty="0" err="1">
                  <a:solidFill>
                    <a:srgbClr val="000000"/>
                  </a:solidFill>
                  <a:latin typeface="Glegoo Bold Italics"/>
                </a:rPr>
                <a:t>Phân</a:t>
              </a:r>
              <a:r>
                <a:rPr lang="en-US" sz="5839" dirty="0">
                  <a:solidFill>
                    <a:srgbClr val="000000"/>
                  </a:solidFill>
                  <a:latin typeface="Glegoo Bold Italics"/>
                </a:rPr>
                <a:t> </a:t>
              </a:r>
              <a:r>
                <a:rPr lang="en-US" sz="5839" dirty="0" err="1">
                  <a:solidFill>
                    <a:srgbClr val="000000"/>
                  </a:solidFill>
                  <a:latin typeface="Glegoo Bold Italics"/>
                </a:rPr>
                <a:t>Tích</a:t>
              </a:r>
              <a:r>
                <a:rPr lang="en-US" sz="5839" dirty="0">
                  <a:solidFill>
                    <a:srgbClr val="000000"/>
                  </a:solidFill>
                  <a:latin typeface="Glegoo Bold Italics"/>
                </a:rPr>
                <a:t> </a:t>
              </a:r>
              <a:r>
                <a:rPr lang="en-US" sz="5839" dirty="0" err="1">
                  <a:solidFill>
                    <a:srgbClr val="000000"/>
                  </a:solidFill>
                  <a:latin typeface="Glegoo Bold Italics"/>
                </a:rPr>
                <a:t>Dữ</a:t>
              </a:r>
              <a:r>
                <a:rPr lang="en-US" sz="5839" dirty="0">
                  <a:solidFill>
                    <a:srgbClr val="000000"/>
                  </a:solidFill>
                  <a:latin typeface="Glegoo Bold Italics"/>
                </a:rPr>
                <a:t> </a:t>
              </a:r>
              <a:r>
                <a:rPr lang="en-US" sz="5839" dirty="0" err="1">
                  <a:solidFill>
                    <a:srgbClr val="000000"/>
                  </a:solidFill>
                  <a:latin typeface="Glegoo Bold Italics"/>
                </a:rPr>
                <a:t>Liệu</a:t>
              </a:r>
              <a:r>
                <a:rPr lang="en-US" sz="5839" dirty="0">
                  <a:solidFill>
                    <a:srgbClr val="000000"/>
                  </a:solidFill>
                  <a:latin typeface="Glegoo Bold Italics"/>
                </a:rPr>
                <a:t> </a:t>
              </a:r>
              <a:r>
                <a:rPr lang="en-US" sz="5839" dirty="0" err="1">
                  <a:solidFill>
                    <a:srgbClr val="000000"/>
                  </a:solidFill>
                  <a:latin typeface="Glegoo Bold Italics"/>
                </a:rPr>
                <a:t>cho</a:t>
              </a:r>
              <a:r>
                <a:rPr lang="en-US" sz="5839" dirty="0">
                  <a:solidFill>
                    <a:srgbClr val="000000"/>
                  </a:solidFill>
                  <a:latin typeface="Glegoo Bold Italics"/>
                </a:rPr>
                <a:t> </a:t>
              </a:r>
              <a:r>
                <a:rPr lang="en-US" sz="5839" dirty="0" err="1">
                  <a:solidFill>
                    <a:srgbClr val="000000"/>
                  </a:solidFill>
                  <a:latin typeface="Glegoo Bold Italics"/>
                </a:rPr>
                <a:t>bóng</a:t>
              </a:r>
              <a:r>
                <a:rPr lang="en-US" sz="5839" dirty="0">
                  <a:solidFill>
                    <a:srgbClr val="000000"/>
                  </a:solidFill>
                  <a:latin typeface="Glegoo Bold Italics"/>
                </a:rPr>
                <a:t> </a:t>
              </a:r>
              <a:r>
                <a:rPr lang="en-US" sz="5839" dirty="0" err="1">
                  <a:solidFill>
                    <a:srgbClr val="000000"/>
                  </a:solidFill>
                  <a:latin typeface="Glegoo Bold Italics"/>
                </a:rPr>
                <a:t>đá</a:t>
              </a:r>
              <a:r>
                <a:rPr lang="en-US" sz="5839" dirty="0">
                  <a:solidFill>
                    <a:srgbClr val="000000"/>
                  </a:solidFill>
                  <a:latin typeface="Glegoo Bold Italics"/>
                </a:rPr>
                <a:t> 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6424" r="14817" b="8691"/>
          <a:stretch>
            <a:fillRect/>
          </a:stretch>
        </p:blipFill>
        <p:spPr>
          <a:xfrm>
            <a:off x="5572384" y="4504903"/>
            <a:ext cx="3176156" cy="28979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8504" y="2057368"/>
            <a:ext cx="6539697" cy="1898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339289" y="2681741"/>
            <a:ext cx="6388913" cy="3797428"/>
            <a:chOff x="0" y="-57149"/>
            <a:chExt cx="8518550" cy="5063237"/>
          </a:xfrm>
        </p:grpSpPr>
        <p:sp>
          <p:nvSpPr>
            <p:cNvPr id="4" name="TextBox 4"/>
            <p:cNvSpPr txBox="1"/>
            <p:nvPr/>
          </p:nvSpPr>
          <p:spPr>
            <a:xfrm>
              <a:off x="17799" y="-57149"/>
              <a:ext cx="8500751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4"/>
                </a:lnSpc>
              </a:pPr>
              <a:endParaRPr lang="en-US" sz="2653" spc="477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" y="2155108"/>
              <a:ext cx="8500750" cy="58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4"/>
                </a:lnSpc>
              </a:pPr>
              <a:r>
                <a:rPr lang="en-US" sz="2653" spc="477" dirty="0">
                  <a:solidFill>
                    <a:srgbClr val="000000"/>
                  </a:solidFill>
                  <a:latin typeface="Glacial Indifference Bold"/>
                </a:rPr>
                <a:t>PLAYERS.CVS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416491"/>
              <a:ext cx="8500750" cy="58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4"/>
                </a:lnSpc>
              </a:pPr>
              <a:endParaRPr lang="en-US" sz="2653" spc="477" dirty="0">
                <a:solidFill>
                  <a:srgbClr val="000000"/>
                </a:solidFill>
                <a:latin typeface="Glacial Indifference Bold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14175" b="14175"/>
          <a:stretch>
            <a:fillRect/>
          </a:stretch>
        </p:blipFill>
        <p:spPr>
          <a:xfrm rot="5400000">
            <a:off x="3988176" y="2671607"/>
            <a:ext cx="7636931" cy="22937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8504" y="730567"/>
            <a:ext cx="5821321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700" spc="270">
                <a:solidFill>
                  <a:srgbClr val="000000"/>
                </a:solidFill>
                <a:latin typeface="Roboto"/>
              </a:rPr>
              <a:t>THÔNG TIN DỮ LIỆU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289" y="3496254"/>
            <a:ext cx="6388911" cy="45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8"/>
              </a:lnSpc>
              <a:spcBef>
                <a:spcPct val="0"/>
              </a:spcBef>
            </a:pPr>
            <a:r>
              <a:rPr lang="en-US" sz="2670" spc="301" dirty="0">
                <a:solidFill>
                  <a:srgbClr val="000000"/>
                </a:solidFill>
                <a:latin typeface="Glacial Indifference Bold"/>
              </a:rPr>
              <a:t>MATCHES.CVS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9289" y="5136766"/>
            <a:ext cx="6388911" cy="45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8"/>
              </a:lnSpc>
              <a:spcBef>
                <a:spcPct val="0"/>
              </a:spcBef>
            </a:pPr>
            <a:r>
              <a:rPr lang="en-US" sz="2670" spc="598">
                <a:solidFill>
                  <a:srgbClr val="000000"/>
                </a:solidFill>
                <a:latin typeface="Glacial Indifference Bold"/>
              </a:rPr>
              <a:t>TEAMS.CVS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0984" y="3770542"/>
            <a:ext cx="2975018" cy="37738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40749" y="-101918"/>
            <a:ext cx="3908917" cy="3400882"/>
            <a:chOff x="0" y="0"/>
            <a:chExt cx="5211890" cy="4534509"/>
          </a:xfrm>
        </p:grpSpPr>
        <p:sp>
          <p:nvSpPr>
            <p:cNvPr id="4" name="TextBox 4"/>
            <p:cNvSpPr txBox="1"/>
            <p:nvPr/>
          </p:nvSpPr>
          <p:spPr>
            <a:xfrm>
              <a:off x="0" y="315815"/>
              <a:ext cx="5211890" cy="4218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97"/>
                </a:lnSpc>
              </a:pPr>
              <a:r>
                <a:rPr lang="en-US" sz="6294">
                  <a:solidFill>
                    <a:srgbClr val="000000"/>
                  </a:solidFill>
                  <a:latin typeface="Quintessential"/>
                </a:rPr>
                <a:t>CÂU HỎI TÌNH HUỐNG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69820" y="-38100"/>
              <a:ext cx="4672249" cy="324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54993" y="-19685"/>
            <a:ext cx="4018663" cy="377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3039"/>
              </a:lnSpc>
              <a:buFont typeface="Arial"/>
              <a:buChar char="•"/>
            </a:pPr>
            <a:r>
              <a:rPr lang="en-US" sz="1599" spc="409">
                <a:solidFill>
                  <a:srgbClr val="000000"/>
                </a:solidFill>
                <a:latin typeface="Montserrat Classic Bold"/>
              </a:rPr>
              <a:t>KIỂM TRA XEM CẦU THỦ Ở VỊ TRÍ NÀO NHIỀU NHẤT, ÍT NHẤT CHIẾM TỈ LỆ BAO NHIÊU</a:t>
            </a:r>
          </a:p>
          <a:p>
            <a:pPr marL="345439" lvl="1" indent="-172720">
              <a:lnSpc>
                <a:spcPts val="3039"/>
              </a:lnSpc>
              <a:buFont typeface="Arial"/>
              <a:buChar char="•"/>
            </a:pPr>
            <a:r>
              <a:rPr lang="en-US" sz="1599" spc="409">
                <a:solidFill>
                  <a:srgbClr val="000000"/>
                </a:solidFill>
                <a:latin typeface="Montserrat Classic Bold"/>
              </a:rPr>
              <a:t>ĐỘ TUỔI TRUNG BÌNH CỦA CÁC CẦU THỦ CỦA TỪNG CLB</a:t>
            </a:r>
          </a:p>
          <a:p>
            <a:pPr marL="345439" lvl="1" indent="-172720">
              <a:lnSpc>
                <a:spcPts val="3039"/>
              </a:lnSpc>
              <a:buFont typeface="Arial"/>
              <a:buChar char="•"/>
            </a:pPr>
            <a:r>
              <a:rPr lang="en-US" sz="1599" spc="409">
                <a:solidFill>
                  <a:srgbClr val="000000"/>
                </a:solidFill>
                <a:latin typeface="Montserrat Classic Bold"/>
              </a:rPr>
              <a:t>SO SÁNH SỐ BÀN THẮNG BÀN THUA CỦA TỪNG CLB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123" y="4038860"/>
            <a:ext cx="4288869" cy="313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>
              <a:lnSpc>
                <a:spcPts val="3040"/>
              </a:lnSpc>
              <a:buFont typeface="Arial"/>
              <a:buChar char="•"/>
            </a:pPr>
            <a:r>
              <a:rPr lang="en-US" sz="1600" spc="256">
                <a:solidFill>
                  <a:srgbClr val="000000"/>
                </a:solidFill>
                <a:latin typeface="Montserrat Light Bold"/>
              </a:rPr>
              <a:t>SO SÁNH SỐ TRẬN WIN-DRAW-LOSE CỦA CÁC CLB</a:t>
            </a:r>
          </a:p>
          <a:p>
            <a:pPr marL="345441" lvl="1" indent="-172721">
              <a:lnSpc>
                <a:spcPts val="3040"/>
              </a:lnSpc>
              <a:buFont typeface="Arial"/>
              <a:buChar char="•"/>
            </a:pPr>
            <a:r>
              <a:rPr lang="en-US" sz="1600" spc="256">
                <a:solidFill>
                  <a:srgbClr val="000000"/>
                </a:solidFill>
                <a:latin typeface="Montserrat Light Bold"/>
              </a:rPr>
              <a:t>TOP 10 CẦU THỦ GHI BÀN NHIỀU NHẤT CỦA MÙA GIẢI</a:t>
            </a:r>
          </a:p>
          <a:p>
            <a:pPr marL="345441" lvl="1" indent="-172721">
              <a:lnSpc>
                <a:spcPts val="3040"/>
              </a:lnSpc>
              <a:buFont typeface="Arial"/>
              <a:buChar char="•"/>
            </a:pPr>
            <a:r>
              <a:rPr lang="en-US" sz="1600" spc="256">
                <a:solidFill>
                  <a:srgbClr val="000000"/>
                </a:solidFill>
                <a:latin typeface="Montserrat Light Bold"/>
              </a:rPr>
              <a:t>QUỐC GIA NÀO CÓ SỐ LƯỢNG CẦU THỦ ĐÔNG NHẤT , TỈ LỆ CẦU THỦ CỦA MỖI QUỐC GIA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267" b="932"/>
          <a:stretch>
            <a:fillRect/>
          </a:stretch>
        </p:blipFill>
        <p:spPr>
          <a:xfrm>
            <a:off x="-102853" y="3575079"/>
            <a:ext cx="9056353" cy="39306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7764" y="478400"/>
            <a:ext cx="7906375" cy="1510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6"/>
              </a:lnSpc>
            </a:pPr>
            <a:r>
              <a:rPr lang="en-US" sz="5846">
                <a:solidFill>
                  <a:srgbClr val="000000"/>
                </a:solidFill>
                <a:latin typeface="Glacial Indifference Bold"/>
              </a:rPr>
              <a:t>KẾT QUẢ NHÓM HƯỚNG ĐẾN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570" y="1649068"/>
            <a:ext cx="5300333" cy="45641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0570" y="165143"/>
            <a:ext cx="715518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46"/>
              </a:lnSpc>
            </a:pPr>
            <a:r>
              <a:rPr lang="en-US" sz="3371" dirty="0">
                <a:solidFill>
                  <a:srgbClr val="000000"/>
                </a:solidFill>
                <a:latin typeface="Old Standard Bold Italics"/>
              </a:rPr>
              <a:t>TỈ LỆ PHẦN TRĂM CẦU THỦ CỦA MỖI QUỐC GIA</a:t>
            </a:r>
          </a:p>
          <a:p>
            <a:pPr algn="l">
              <a:lnSpc>
                <a:spcPts val="4046"/>
              </a:lnSpc>
            </a:pPr>
            <a:endParaRPr lang="en-US" sz="3371" dirty="0">
              <a:solidFill>
                <a:srgbClr val="000000"/>
              </a:solidFill>
              <a:latin typeface="Old Standard Bold Itali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570" y="1592754"/>
            <a:ext cx="6209730" cy="57589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2464" y="38100"/>
            <a:ext cx="8095286" cy="289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4"/>
              </a:lnSpc>
            </a:pP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Tỉ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lệ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cầu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thủ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ứng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với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vị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trí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cầu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thủ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của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từng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quốc</a:t>
            </a:r>
            <a:r>
              <a:rPr lang="en-US" sz="3823" dirty="0">
                <a:solidFill>
                  <a:srgbClr val="000000"/>
                </a:solidFill>
                <a:latin typeface="Glegoo Bold"/>
              </a:rPr>
              <a:t> </a:t>
            </a:r>
            <a:r>
              <a:rPr lang="en-US" sz="3823" dirty="0" err="1">
                <a:solidFill>
                  <a:srgbClr val="000000"/>
                </a:solidFill>
                <a:latin typeface="Glegoo Bold"/>
              </a:rPr>
              <a:t>gia</a:t>
            </a:r>
            <a:endParaRPr lang="en-US" sz="3823" dirty="0">
              <a:solidFill>
                <a:srgbClr val="000000"/>
              </a:solidFill>
              <a:latin typeface="Glegoo Bold"/>
            </a:endParaRPr>
          </a:p>
          <a:p>
            <a:pPr>
              <a:lnSpc>
                <a:spcPts val="4244"/>
              </a:lnSpc>
            </a:pPr>
            <a:endParaRPr lang="en-US" sz="3823" dirty="0">
              <a:solidFill>
                <a:srgbClr val="000000"/>
              </a:solidFill>
              <a:latin typeface="Glegoo Bold"/>
            </a:endParaRPr>
          </a:p>
          <a:p>
            <a:pPr>
              <a:lnSpc>
                <a:spcPts val="4244"/>
              </a:lnSpc>
            </a:pPr>
            <a:endParaRPr lang="en-US" sz="3823" dirty="0">
              <a:solidFill>
                <a:srgbClr val="000000"/>
              </a:solidFill>
              <a:latin typeface="Glegoo Bold"/>
            </a:endParaRPr>
          </a:p>
          <a:p>
            <a:pPr algn="l">
              <a:lnSpc>
                <a:spcPts val="6211"/>
              </a:lnSpc>
            </a:pPr>
            <a:endParaRPr lang="en-US" sz="3823" dirty="0">
              <a:solidFill>
                <a:srgbClr val="000000"/>
              </a:solidFill>
              <a:latin typeface="Glego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570" y="1466035"/>
            <a:ext cx="6174829" cy="57966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9477" y="404999"/>
            <a:ext cx="7486001" cy="91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073" spc="150" dirty="0" err="1">
                <a:solidFill>
                  <a:srgbClr val="000000"/>
                </a:solidFill>
                <a:latin typeface="Anonymous Pro Bold"/>
              </a:rPr>
              <a:t>Biểu</a:t>
            </a:r>
            <a:r>
              <a:rPr lang="en-US" sz="3073" spc="150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073" spc="150" dirty="0" err="1">
                <a:solidFill>
                  <a:srgbClr val="000000"/>
                </a:solidFill>
                <a:latin typeface="Anonymous Pro Bold"/>
              </a:rPr>
              <a:t>độ</a:t>
            </a:r>
            <a:r>
              <a:rPr lang="en-US" sz="3073" spc="150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073" spc="150" dirty="0" err="1">
                <a:solidFill>
                  <a:srgbClr val="000000"/>
                </a:solidFill>
                <a:latin typeface="Anonymous Pro Bold"/>
              </a:rPr>
              <a:t>phân</a:t>
            </a:r>
            <a:r>
              <a:rPr lang="en-US" sz="3073" spc="150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073" spc="150" dirty="0" err="1">
                <a:solidFill>
                  <a:srgbClr val="000000"/>
                </a:solidFill>
                <a:latin typeface="Anonymous Pro Bold"/>
              </a:rPr>
              <a:t>bố</a:t>
            </a:r>
            <a:r>
              <a:rPr lang="en-US" sz="3073" spc="150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073" spc="150" dirty="0" err="1">
                <a:solidFill>
                  <a:srgbClr val="000000"/>
                </a:solidFill>
                <a:latin typeface="Anonymous Pro Bold"/>
              </a:rPr>
              <a:t>độ</a:t>
            </a:r>
            <a:r>
              <a:rPr lang="en-US" sz="3073" spc="150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073" spc="150" dirty="0" err="1">
                <a:solidFill>
                  <a:srgbClr val="000000"/>
                </a:solidFill>
                <a:latin typeface="Anonymous Pro Bold"/>
              </a:rPr>
              <a:t>tuổi</a:t>
            </a:r>
            <a:r>
              <a:rPr lang="en-US" sz="3073" spc="150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073" spc="150" dirty="0" err="1">
                <a:solidFill>
                  <a:srgbClr val="000000"/>
                </a:solidFill>
                <a:latin typeface="Anonymous Pro Bold"/>
              </a:rPr>
              <a:t>của</a:t>
            </a:r>
            <a:r>
              <a:rPr lang="en-US" sz="3073" spc="150" dirty="0">
                <a:solidFill>
                  <a:srgbClr val="000000"/>
                </a:solidFill>
                <a:latin typeface="Anonymous Pro Bold"/>
              </a:rPr>
              <a:t> </a:t>
            </a:r>
            <a:r>
              <a:rPr lang="en-US" sz="3073" spc="150" dirty="0" err="1">
                <a:solidFill>
                  <a:srgbClr val="000000"/>
                </a:solidFill>
                <a:latin typeface="Anonymous Pro Bold"/>
              </a:rPr>
              <a:t>mỗi</a:t>
            </a:r>
            <a:r>
              <a:rPr lang="en-US" sz="3073" spc="150" dirty="0">
                <a:solidFill>
                  <a:srgbClr val="000000"/>
                </a:solidFill>
                <a:latin typeface="Anonymous Pro Bold"/>
              </a:rPr>
              <a:t> CLB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7063" y="1979836"/>
            <a:ext cx="7819375" cy="392140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5931" y="204884"/>
            <a:ext cx="7976999" cy="18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016" spc="241" dirty="0">
                <a:solidFill>
                  <a:srgbClr val="000000"/>
                </a:solidFill>
                <a:latin typeface="Cinzel"/>
              </a:rPr>
              <a:t>Top 10 </a:t>
            </a:r>
            <a:r>
              <a:rPr lang="en-US" sz="3016" spc="241" dirty="0" err="1">
                <a:solidFill>
                  <a:srgbClr val="000000"/>
                </a:solidFill>
                <a:latin typeface="Cinzel"/>
              </a:rPr>
              <a:t>cầu</a:t>
            </a:r>
            <a:r>
              <a:rPr lang="en-US" sz="3016" spc="241" dirty="0">
                <a:solidFill>
                  <a:srgbClr val="000000"/>
                </a:solidFill>
                <a:latin typeface="Cinzel"/>
              </a:rPr>
              <a:t> </a:t>
            </a:r>
            <a:r>
              <a:rPr lang="en-US" sz="3016" spc="241" dirty="0" err="1">
                <a:solidFill>
                  <a:srgbClr val="000000"/>
                </a:solidFill>
                <a:latin typeface="Cinzel"/>
              </a:rPr>
              <a:t>thủ</a:t>
            </a:r>
            <a:r>
              <a:rPr lang="en-US" sz="3016" spc="241" dirty="0">
                <a:solidFill>
                  <a:srgbClr val="000000"/>
                </a:solidFill>
                <a:latin typeface="Cinzel"/>
              </a:rPr>
              <a:t> </a:t>
            </a:r>
            <a:r>
              <a:rPr lang="en-US" sz="3016" spc="241" dirty="0" err="1">
                <a:solidFill>
                  <a:srgbClr val="000000"/>
                </a:solidFill>
                <a:latin typeface="Cinzel"/>
              </a:rPr>
              <a:t>ghi</a:t>
            </a:r>
            <a:r>
              <a:rPr lang="en-US" sz="3016" spc="241" dirty="0">
                <a:solidFill>
                  <a:srgbClr val="000000"/>
                </a:solidFill>
                <a:latin typeface="Cinzel"/>
              </a:rPr>
              <a:t> </a:t>
            </a:r>
            <a:r>
              <a:rPr lang="en-US" sz="3016" spc="241" dirty="0" err="1">
                <a:solidFill>
                  <a:srgbClr val="000000"/>
                </a:solidFill>
                <a:latin typeface="Cinzel"/>
              </a:rPr>
              <a:t>bàn</a:t>
            </a:r>
            <a:r>
              <a:rPr lang="en-US" sz="3016" spc="241" dirty="0">
                <a:solidFill>
                  <a:srgbClr val="000000"/>
                </a:solidFill>
                <a:latin typeface="Cinzel"/>
              </a:rPr>
              <a:t> </a:t>
            </a:r>
            <a:r>
              <a:rPr lang="en-US" sz="3016" spc="241" dirty="0" err="1">
                <a:solidFill>
                  <a:srgbClr val="000000"/>
                </a:solidFill>
                <a:latin typeface="Cinzel"/>
              </a:rPr>
              <a:t>nhiều</a:t>
            </a:r>
            <a:r>
              <a:rPr lang="en-US" sz="3016" spc="241" dirty="0">
                <a:solidFill>
                  <a:srgbClr val="000000"/>
                </a:solidFill>
                <a:latin typeface="Cinzel"/>
              </a:rPr>
              <a:t> </a:t>
            </a:r>
            <a:r>
              <a:rPr lang="en-US" sz="3016" spc="241" dirty="0" err="1">
                <a:solidFill>
                  <a:srgbClr val="000000"/>
                </a:solidFill>
                <a:latin typeface="Cinzel"/>
              </a:rPr>
              <a:t>nhất</a:t>
            </a:r>
            <a:r>
              <a:rPr lang="en-US" sz="3016" spc="241" dirty="0">
                <a:solidFill>
                  <a:srgbClr val="000000"/>
                </a:solidFill>
                <a:latin typeface="Cinzel"/>
              </a:rPr>
              <a:t> </a:t>
            </a:r>
            <a:r>
              <a:rPr lang="en-US" sz="3016" spc="241" dirty="0" err="1">
                <a:solidFill>
                  <a:srgbClr val="000000"/>
                </a:solidFill>
                <a:latin typeface="Cinzel"/>
              </a:rPr>
              <a:t>của</a:t>
            </a:r>
            <a:r>
              <a:rPr lang="en-US" sz="3016" spc="241" dirty="0">
                <a:solidFill>
                  <a:srgbClr val="000000"/>
                </a:solidFill>
                <a:latin typeface="Cinzel"/>
              </a:rPr>
              <a:t> </a:t>
            </a:r>
            <a:r>
              <a:rPr lang="en-US" sz="3016" spc="241" dirty="0" err="1">
                <a:solidFill>
                  <a:srgbClr val="000000"/>
                </a:solidFill>
                <a:latin typeface="Cinzel"/>
              </a:rPr>
              <a:t>mùa</a:t>
            </a:r>
            <a:r>
              <a:rPr lang="en-US" sz="3016" spc="241" dirty="0">
                <a:solidFill>
                  <a:srgbClr val="000000"/>
                </a:solidFill>
                <a:latin typeface="Cinzel"/>
              </a:rPr>
              <a:t> </a:t>
            </a:r>
            <a:r>
              <a:rPr lang="en-US" sz="3016" spc="241" dirty="0" err="1">
                <a:solidFill>
                  <a:srgbClr val="000000"/>
                </a:solidFill>
                <a:latin typeface="Cinzel"/>
              </a:rPr>
              <a:t>giải</a:t>
            </a:r>
            <a:endParaRPr lang="en-US" sz="3016" spc="241" dirty="0">
              <a:solidFill>
                <a:srgbClr val="000000"/>
              </a:solidFill>
              <a:latin typeface="Cinzel"/>
            </a:endParaRPr>
          </a:p>
          <a:p>
            <a:pPr algn="ctr">
              <a:lnSpc>
                <a:spcPts val="3559"/>
              </a:lnSpc>
            </a:pPr>
            <a:endParaRPr lang="en-US" sz="3016" spc="241" dirty="0">
              <a:solidFill>
                <a:srgbClr val="000000"/>
              </a:solidFill>
              <a:latin typeface="Cinzel"/>
            </a:endParaRPr>
          </a:p>
          <a:p>
            <a:pPr algn="ctr">
              <a:lnSpc>
                <a:spcPts val="3559"/>
              </a:lnSpc>
            </a:pPr>
            <a:endParaRPr lang="en-US" sz="3016" spc="241" dirty="0">
              <a:solidFill>
                <a:srgbClr val="000000"/>
              </a:solidFill>
              <a:latin typeface="Cinz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298</Words>
  <Application>Microsoft Office PowerPoint</Application>
  <PresentationFormat>Tùy chỉnh</PresentationFormat>
  <Paragraphs>31</Paragraphs>
  <Slides>13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29" baseType="lpstr">
      <vt:lpstr>Montserrat Classic Bold</vt:lpstr>
      <vt:lpstr>Montserrat Light Bold</vt:lpstr>
      <vt:lpstr>Cinzel</vt:lpstr>
      <vt:lpstr>Quintessential</vt:lpstr>
      <vt:lpstr>Glegoo Bold Italics</vt:lpstr>
      <vt:lpstr>Arial</vt:lpstr>
      <vt:lpstr>Calibri</vt:lpstr>
      <vt:lpstr>Glegoo Bold</vt:lpstr>
      <vt:lpstr>Barlow Condensed Bold</vt:lpstr>
      <vt:lpstr>Exo Bold Italics</vt:lpstr>
      <vt:lpstr>Barlow Condensed Bold Italics</vt:lpstr>
      <vt:lpstr>Old Standard Bold Italics</vt:lpstr>
      <vt:lpstr>Anonymous Pro Bold</vt:lpstr>
      <vt:lpstr>Roboto</vt:lpstr>
      <vt:lpstr>Glacial Indifference Bold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Football Match Facebook Post</dc:title>
  <dc:creator>Phu Gia</dc:creator>
  <cp:lastModifiedBy>Trịnh Hà Gia Phú</cp:lastModifiedBy>
  <cp:revision>2</cp:revision>
  <dcterms:created xsi:type="dcterms:W3CDTF">2006-08-16T00:00:00Z</dcterms:created>
  <dcterms:modified xsi:type="dcterms:W3CDTF">2022-11-30T11:57:56Z</dcterms:modified>
  <dc:identifier>DAFTYjbFfZo</dc:identifier>
</cp:coreProperties>
</file>